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media/image11.jpg" ContentType="image/jpeg"/>
  <Override PartName="/ppt/media/image13.jpg" ContentType="image/jpeg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2"/>
  </p:notesMasterIdLst>
  <p:handoutMasterIdLst>
    <p:handoutMasterId r:id="rId23"/>
  </p:handoutMasterIdLst>
  <p:sldIdLst>
    <p:sldId id="306" r:id="rId5"/>
    <p:sldId id="307" r:id="rId6"/>
    <p:sldId id="308" r:id="rId7"/>
    <p:sldId id="309" r:id="rId8"/>
    <p:sldId id="294" r:id="rId9"/>
    <p:sldId id="295" r:id="rId10"/>
    <p:sldId id="310" r:id="rId11"/>
    <p:sldId id="313" r:id="rId12"/>
    <p:sldId id="303" r:id="rId13"/>
    <p:sldId id="304" r:id="rId14"/>
    <p:sldId id="314" r:id="rId15"/>
    <p:sldId id="311" r:id="rId16"/>
    <p:sldId id="315" r:id="rId17"/>
    <p:sldId id="316" r:id="rId18"/>
    <p:sldId id="317" r:id="rId19"/>
    <p:sldId id="319" r:id="rId20"/>
    <p:sldId id="32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CEAFD5-63CF-4AFC-B46F-BE086C5D447C}">
      <dgm:prSet phldrT="[Text]" custT="1"/>
      <dgm:spPr/>
      <dgm:t>
        <a:bodyPr/>
        <a:lstStyle/>
        <a:p>
          <a:r>
            <a:rPr lang="en-US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Artificial Intelligence (AI)</a:t>
          </a:r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 custT="1"/>
      <dgm:spPr/>
      <dgm:t>
        <a:bodyPr/>
        <a:lstStyle/>
        <a:p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Utilize AI for traffic prediction, intelligent signal control, and anomaly detection.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D07AD3FD-84FF-467E-9693-752776549C61}">
      <dgm:prSet phldrT="[Text]" custT="1"/>
      <dgm:spPr/>
      <dgm:t>
        <a:bodyPr/>
        <a:lstStyle/>
        <a:p>
          <a:r>
            <a:rPr lang="en-US" sz="18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IoT (Internet of Things)</a:t>
          </a:r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sz="1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/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/>
        </a:p>
      </dgm:t>
    </dgm:pt>
    <dgm:pt modelId="{5D70EFF5-8B31-4A1F-AE44-51E4CF0013EB}">
      <dgm:prSet phldrT="[Text]" custT="1"/>
      <dgm:spPr/>
      <dgm:t>
        <a:bodyPr/>
        <a:lstStyle/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Install smart sensors and connected infrastructure to collect data and communicate with vehicles.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/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 custT="1"/>
      <dgm:spPr/>
      <dgm:t>
        <a:bodyPr/>
        <a:lstStyle/>
        <a:p>
          <a:r>
            <a:rPr lang="en-US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Big Data Analytics:</a:t>
          </a:r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 custT="1"/>
      <dgm:spPr/>
      <dgm:t>
        <a:bodyPr/>
        <a:lstStyle/>
        <a:p>
          <a:r>
            <a:rPr lang="en-US" sz="18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Apply big data analytics to process and derive insights from vast amounts of traffic data.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5EDA317F-AB2E-47DE-BA46-16FA60C3C561}">
      <dgm:prSet phldrT="[Text]" custT="1"/>
      <dgm:spPr/>
      <dgm:t>
        <a:bodyPr/>
        <a:lstStyle/>
        <a:p>
          <a:r>
            <a:rPr lang="en-US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5G Connectivity: </a:t>
          </a:r>
          <a:endParaRPr lang="en-US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5B061E-69EA-487C-8330-1430DA0F139D}" type="sibTrans" cxnId="{7B8F902E-4BA3-41AA-9991-54805A6B93DE}">
      <dgm:prSet/>
      <dgm:spPr/>
      <dgm:t>
        <a:bodyPr/>
        <a:lstStyle/>
        <a:p>
          <a:endParaRPr lang="en-US"/>
        </a:p>
      </dgm:t>
    </dgm:pt>
    <dgm:pt modelId="{775EBB35-E8CF-4A14-B0A8-45A53D65E711}" type="parTrans" cxnId="{7B8F902E-4BA3-41AA-9991-54805A6B93DE}">
      <dgm:prSet/>
      <dgm:spPr/>
      <dgm:t>
        <a:bodyPr/>
        <a:lstStyle/>
        <a:p>
          <a:endParaRPr lang="en-US"/>
        </a:p>
      </dgm:t>
    </dgm:pt>
    <dgm:pt modelId="{F757DBC8-3670-4122-937A-47DB91C0F3FE}">
      <dgm:prSet phldrT="[Text]" custT="1"/>
      <dgm:spPr/>
      <dgm:t>
        <a:bodyPr/>
        <a:lstStyle/>
        <a:p>
          <a:r>
            <a:rPr lang="en-US" sz="2000" b="0" i="0" dirty="0">
              <a:latin typeface="Times New Roman" panose="02020603050405020304" pitchFamily="18" charset="0"/>
              <a:cs typeface="Times New Roman" panose="02020603050405020304" pitchFamily="18" charset="0"/>
            </a:rPr>
            <a:t>Leverage high-speed 5G networks for real-time data transmission and communication.</a:t>
          </a:r>
          <a:endParaRPr lang="en-US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46A41DD-2CA4-4800-8F85-546ABB24ED07}" type="sibTrans" cxnId="{8A3D4B73-3658-4A4C-9DFE-F59E22A79482}">
      <dgm:prSet/>
      <dgm:spPr/>
      <dgm:t>
        <a:bodyPr/>
        <a:lstStyle/>
        <a:p>
          <a:endParaRPr lang="en-US"/>
        </a:p>
      </dgm:t>
    </dgm:pt>
    <dgm:pt modelId="{8F483F27-8D97-48E5-9210-1B448F1CE277}" type="parTrans" cxnId="{8A3D4B73-3658-4A4C-9DFE-F59E22A79482}">
      <dgm:prSet/>
      <dgm:spPr/>
      <dgm:t>
        <a:bodyPr/>
        <a:lstStyle/>
        <a:p>
          <a:endParaRPr lang="en-US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4">
        <dgm:presLayoutVars>
          <dgm:chMax val="0"/>
          <dgm:chPref val="0"/>
        </dgm:presLayoutVars>
      </dgm:prSet>
      <dgm:spPr/>
    </dgm:pt>
    <dgm:pt modelId="{CA3A6A4E-2D39-41D2-A6B1-B590D0C452D2}" type="pres">
      <dgm:prSet presAssocID="{AACEAFD5-63CF-4AFC-B46F-BE086C5D447C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4">
        <dgm:presLayoutVars>
          <dgm:chMax val="0"/>
          <dgm:chPref val="0"/>
        </dgm:presLayoutVars>
      </dgm:prSet>
      <dgm:spPr/>
    </dgm:pt>
    <dgm:pt modelId="{6C46E586-0364-4C52-98F9-74A7ACD803D1}" type="pres">
      <dgm:prSet presAssocID="{D07AD3FD-84FF-467E-9693-752776549C6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4">
        <dgm:presLayoutVars>
          <dgm:chMax val="0"/>
          <dgm:chPref val="0"/>
        </dgm:presLayoutVars>
      </dgm:prSet>
      <dgm:spPr/>
    </dgm:pt>
    <dgm:pt modelId="{7A0B5EFC-88FB-4ED5-994F-D5F6584C2293}" type="pres">
      <dgm:prSet presAssocID="{D71FC021-6A65-44D1-95B9-0E6C8907986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1D5539F6-8B97-4801-8139-D49EE44FFF3E}" type="pres">
      <dgm:prSet presAssocID="{5EDA317F-AB2E-47DE-BA46-16FA60C3C561}" presName="composite" presStyleCnt="0"/>
      <dgm:spPr/>
    </dgm:pt>
    <dgm:pt modelId="{2377F551-4CF6-4656-B644-60A7FC1B0F64}" type="pres">
      <dgm:prSet presAssocID="{5EDA317F-AB2E-47DE-BA46-16FA60C3C561}" presName="L" presStyleLbl="solidFgAcc1" presStyleIdx="3" presStyleCnt="4">
        <dgm:presLayoutVars>
          <dgm:chMax val="0"/>
          <dgm:chPref val="0"/>
        </dgm:presLayoutVars>
      </dgm:prSet>
      <dgm:spPr/>
    </dgm:pt>
    <dgm:pt modelId="{69ED255C-64AC-4764-BC2C-7679ECCC9FE9}" type="pres">
      <dgm:prSet presAssocID="{5EDA317F-AB2E-47DE-BA46-16FA60C3C561}" presName="parTx" presStyleLbl="alignNode1" presStyleIdx="3" presStyleCnt="4" custLinFactNeighborX="1586" custLinFactNeighborY="5824">
        <dgm:presLayoutVars>
          <dgm:chMax val="0"/>
          <dgm:chPref val="0"/>
          <dgm:bulletEnabled val="1"/>
        </dgm:presLayoutVars>
      </dgm:prSet>
      <dgm:spPr/>
    </dgm:pt>
    <dgm:pt modelId="{1F1B09A6-DA7E-41D1-B8A6-E3B6E775E5C1}" type="pres">
      <dgm:prSet presAssocID="{5EDA317F-AB2E-47DE-BA46-16FA60C3C561}" presName="desTx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89DACDC6-8676-47A4-A430-164754F46172}" type="pres">
      <dgm:prSet presAssocID="{5EDA317F-AB2E-47DE-BA46-16FA60C3C561}" presName="EmptyPlaceHolder" presStyleCnt="0"/>
      <dgm:spPr/>
    </dgm:pt>
  </dgm:ptLst>
  <dgm:cxnLst>
    <dgm:cxn modelId="{A903DE1B-AC8A-4C77-850B-32A9F4D87BCB}" type="presOf" srcId="{5EDA317F-AB2E-47DE-BA46-16FA60C3C561}" destId="{69ED255C-64AC-4764-BC2C-7679ECCC9FE9}" srcOrd="0" destOrd="0" presId="urn:microsoft.com/office/officeart/2016/7/layout/AccentHomeChevronProcess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D8B51958-63B3-49F6-A150-9B1A638B15CE}" type="presOf" srcId="{F757DBC8-3670-4122-937A-47DB91C0F3FE}" destId="{1F1B09A6-DA7E-41D1-B8A6-E3B6E775E5C1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F0861DFD-F2E8-400C-9B5C-4AA4849B2BE4}" type="presParOf" srcId="{594BF422-752C-42F3-A230-3D0E6AE9A886}" destId="{1D5539F6-8B97-4801-8139-D49EE44FFF3E}" srcOrd="6" destOrd="0" presId="urn:microsoft.com/office/officeart/2016/7/layout/AccentHomeChevronProcess"/>
    <dgm:cxn modelId="{D22CB840-CF4F-404F-97C0-0629311A5E51}" type="presParOf" srcId="{1D5539F6-8B97-4801-8139-D49EE44FFF3E}" destId="{2377F551-4CF6-4656-B644-60A7FC1B0F64}" srcOrd="0" destOrd="0" presId="urn:microsoft.com/office/officeart/2016/7/layout/AccentHomeChevronProcess"/>
    <dgm:cxn modelId="{6FFE5C0B-250C-4EEB-9BDD-E47B6B414225}" type="presParOf" srcId="{1D5539F6-8B97-4801-8139-D49EE44FFF3E}" destId="{69ED255C-64AC-4764-BC2C-7679ECCC9FE9}" srcOrd="1" destOrd="0" presId="urn:microsoft.com/office/officeart/2016/7/layout/AccentHomeChevronProcess"/>
    <dgm:cxn modelId="{EB2B0AEE-0679-4C51-B5D9-13C0989C2DC6}" type="presParOf" srcId="{1D5539F6-8B97-4801-8139-D49EE44FFF3E}" destId="{1F1B09A6-DA7E-41D1-B8A6-E3B6E775E5C1}" srcOrd="2" destOrd="0" presId="urn:microsoft.com/office/officeart/2016/7/layout/AccentHomeChevronProcess"/>
    <dgm:cxn modelId="{21A6189F-60BA-4472-B858-99323388D0B0}" type="presParOf" srcId="{1D5539F6-8B97-4801-8139-D49EE44FFF3E}" destId="{89DACDC6-8676-47A4-A430-164754F46172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777842" y="1581180"/>
          <a:ext cx="1788795" cy="216473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8318" y="2583815"/>
          <a:ext cx="2705918" cy="596265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Artificial Intelligence (AI)</a:t>
          </a: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318" y="2583815"/>
        <a:ext cx="2631385" cy="596265"/>
      </dsp:txXfrm>
    </dsp:sp>
    <dsp:sp modelId="{810D7AA7-A541-4507-BE7F-36CCF210089F}">
      <dsp:nvSpPr>
        <dsp:cNvPr id="0" name=""/>
        <dsp:cNvSpPr/>
      </dsp:nvSpPr>
      <dsp:spPr>
        <a:xfrm>
          <a:off x="224791" y="924904"/>
          <a:ext cx="2197205" cy="115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Utilize AI for traffic prediction, intelligent signal control, and anomaly detection.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4791" y="924904"/>
        <a:ext cx="2197205" cy="1154162"/>
      </dsp:txXfrm>
    </dsp:sp>
    <dsp:sp modelId="{E41E7729-FD3F-426D-804C-45BD60BD762D}">
      <dsp:nvSpPr>
        <dsp:cNvPr id="0" name=""/>
        <dsp:cNvSpPr/>
      </dsp:nvSpPr>
      <dsp:spPr>
        <a:xfrm rot="5400000">
          <a:off x="1819839" y="1581180"/>
          <a:ext cx="1788795" cy="216473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2605999" y="2583815"/>
          <a:ext cx="2705918" cy="596265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228600" rIns="114300" bIns="2286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IoT (Internet of Things)</a:t>
          </a: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sz="1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55065" y="2583815"/>
        <a:ext cx="2407786" cy="596265"/>
      </dsp:txXfrm>
    </dsp:sp>
    <dsp:sp modelId="{5E07F9E4-149C-4A89-848F-4ABDD305F0C5}">
      <dsp:nvSpPr>
        <dsp:cNvPr id="0" name=""/>
        <dsp:cNvSpPr/>
      </dsp:nvSpPr>
      <dsp:spPr>
        <a:xfrm>
          <a:off x="2822473" y="924904"/>
          <a:ext cx="2197205" cy="115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Install smart sensors and connected infrastructure to collect data and communicate with vehicles.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22473" y="924904"/>
        <a:ext cx="2197205" cy="1154162"/>
      </dsp:txXfrm>
    </dsp:sp>
    <dsp:sp modelId="{473F2067-7126-4D56-A328-5A8CFD3D8D52}">
      <dsp:nvSpPr>
        <dsp:cNvPr id="0" name=""/>
        <dsp:cNvSpPr/>
      </dsp:nvSpPr>
      <dsp:spPr>
        <a:xfrm rot="5400000">
          <a:off x="4417520" y="1581180"/>
          <a:ext cx="1788795" cy="216473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5203681" y="2583815"/>
          <a:ext cx="2705918" cy="596265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Big Data Analytics:</a:t>
          </a: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352747" y="2583815"/>
        <a:ext cx="2407786" cy="596265"/>
      </dsp:txXfrm>
    </dsp:sp>
    <dsp:sp modelId="{FD7B29F2-0D66-4B4B-BC8A-82DA23575305}">
      <dsp:nvSpPr>
        <dsp:cNvPr id="0" name=""/>
        <dsp:cNvSpPr/>
      </dsp:nvSpPr>
      <dsp:spPr>
        <a:xfrm>
          <a:off x="5420155" y="924904"/>
          <a:ext cx="2197205" cy="115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Apply big data analytics to process and derive insights from vast amounts of traffic data.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20155" y="924904"/>
        <a:ext cx="2197205" cy="1154162"/>
      </dsp:txXfrm>
    </dsp:sp>
    <dsp:sp modelId="{2377F551-4CF6-4656-B644-60A7FC1B0F64}">
      <dsp:nvSpPr>
        <dsp:cNvPr id="0" name=""/>
        <dsp:cNvSpPr/>
      </dsp:nvSpPr>
      <dsp:spPr>
        <a:xfrm rot="5400000">
          <a:off x="7023520" y="1615907"/>
          <a:ext cx="1788795" cy="216473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255C-64AC-4764-BC2C-7679ECCC9FE9}">
      <dsp:nvSpPr>
        <dsp:cNvPr id="0" name=""/>
        <dsp:cNvSpPr/>
      </dsp:nvSpPr>
      <dsp:spPr>
        <a:xfrm>
          <a:off x="7809681" y="2618541"/>
          <a:ext cx="2705918" cy="596265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254000" rIns="127000" bIns="2540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5G Connectivity: </a:t>
          </a:r>
          <a:endParaRPr lang="en-US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958747" y="2618541"/>
        <a:ext cx="2407786" cy="596265"/>
      </dsp:txXfrm>
    </dsp:sp>
    <dsp:sp modelId="{1F1B09A6-DA7E-41D1-B8A6-E3B6E775E5C1}">
      <dsp:nvSpPr>
        <dsp:cNvPr id="0" name=""/>
        <dsp:cNvSpPr/>
      </dsp:nvSpPr>
      <dsp:spPr>
        <a:xfrm>
          <a:off x="8026154" y="959630"/>
          <a:ext cx="2197205" cy="11541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Leverage high-speed 5G networks for real-time data transmission and communication.</a:t>
          </a:r>
          <a:endParaRPr lang="en-US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26154" y="959630"/>
        <a:ext cx="2197205" cy="11541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10/11/2023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546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50282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25369"/>
            <a:ext cx="10515600" cy="132556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987825"/>
            <a:ext cx="4553712" cy="517249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84977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987825"/>
            <a:ext cx="4553712" cy="517249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84977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15430"/>
            <a:ext cx="9486246" cy="132556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838739"/>
            <a:ext cx="2834640" cy="666336"/>
          </a:xfr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64709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838739"/>
            <a:ext cx="2834640" cy="666336"/>
          </a:xfr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64709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838739"/>
            <a:ext cx="2834640" cy="66633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64709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1719" y="136525"/>
            <a:ext cx="4987412" cy="1555115"/>
          </a:xfrm>
        </p:spPr>
        <p:txBody>
          <a:bodyPr anchor="b"/>
          <a:lstStyle>
            <a:lvl1pPr algn="l">
              <a:defRPr sz="4000" b="0" i="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51717" y="1801368"/>
            <a:ext cx="4987412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3464" y="301752"/>
            <a:ext cx="2459736" cy="2505456"/>
          </a:xfrm>
        </p:spPr>
        <p:txBody>
          <a:bodyPr tIns="548640" anchor="t" anchorCtr="0"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44952" y="301752"/>
            <a:ext cx="2459736" cy="2505456"/>
          </a:xfrm>
        </p:spPr>
        <p:txBody>
          <a:bodyPr tIns="548640" anchor="t" anchorCtr="0"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3464" y="3108960"/>
            <a:ext cx="5221224" cy="3447288"/>
          </a:xfrm>
        </p:spPr>
        <p:txBody>
          <a:bodyPr tIns="548640" anchor="t" anchorCtr="0"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206" y="585216"/>
            <a:ext cx="5103602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tIns="457200" anchor="t" anchorCtr="0">
            <a:no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tIns="457200" anchor="t" anchorCtr="0">
            <a:no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tIns="457200" anchor="t" anchorCtr="0">
            <a:no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33206" y="3127248"/>
            <a:ext cx="5103602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tIns="457200" anchor="t" anchorCtr="0">
            <a:no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colorfu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357809"/>
            <a:ext cx="6272784" cy="3080335"/>
          </a:xfrm>
        </p:spPr>
        <p:txBody>
          <a:bodyPr anchor="b"/>
          <a:lstStyle>
            <a:lvl1pPr algn="l">
              <a:defRPr sz="5400" b="1" i="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843462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4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anchor="b">
            <a:noAutofit/>
          </a:bodyPr>
          <a:lstStyle>
            <a:lvl1pPr algn="ctr">
              <a:defRPr sz="6000" b="1" i="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38890"/>
            <a:ext cx="9144000" cy="45061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201661"/>
            <a:ext cx="10515600" cy="3975301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300068"/>
            <a:ext cx="4434835" cy="510474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3464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7863840" cy="1325563"/>
          </a:xfrm>
        </p:spPr>
        <p:txBody>
          <a:bodyPr/>
          <a:lstStyle>
            <a:lvl1pPr>
              <a:defRPr sz="4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8843"/>
            <a:ext cx="10515600" cy="1457395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264" y="136689"/>
            <a:ext cx="11956026" cy="444376"/>
          </a:xfrm>
        </p:spPr>
        <p:txBody>
          <a:bodyPr/>
          <a:lstStyle/>
          <a:p>
            <a:r>
              <a:rPr lang="en-US" sz="2800" dirty="0">
                <a:solidFill>
                  <a:srgbClr val="FFFFFF"/>
                </a:solidFill>
              </a:rPr>
              <a:t>GOVERNMENT</a:t>
            </a:r>
            <a:r>
              <a:rPr lang="en-US" sz="2800" spc="-40" dirty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COLLEGE</a:t>
            </a:r>
            <a:r>
              <a:rPr lang="en-US" sz="2800" spc="15" dirty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OF</a:t>
            </a:r>
            <a:r>
              <a:rPr lang="en-US" sz="2800" spc="-5" dirty="0">
                <a:solidFill>
                  <a:srgbClr val="FFFFFF"/>
                </a:solidFill>
              </a:rPr>
              <a:t> </a:t>
            </a:r>
            <a:r>
              <a:rPr lang="en-US" sz="2800" dirty="0">
                <a:solidFill>
                  <a:srgbClr val="FFFFFF"/>
                </a:solidFill>
              </a:rPr>
              <a:t>ENGINEERING,ERODE</a:t>
            </a:r>
            <a:endParaRPr lang="en-US" sz="2800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90D0FE0B-D512-CC18-905A-719744BAF27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66391" y="662090"/>
            <a:ext cx="7885471" cy="73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BE5A63-BA3B-B635-1B59-54E3A53609F2}"/>
              </a:ext>
            </a:extLst>
          </p:cNvPr>
          <p:cNvSpPr txBox="1"/>
          <p:nvPr/>
        </p:nvSpPr>
        <p:spPr>
          <a:xfrm>
            <a:off x="1484247" y="1728702"/>
            <a:ext cx="9049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  <a:cs typeface="Times New Roman"/>
              </a:rPr>
              <a:t>B.E</a:t>
            </a:r>
            <a:r>
              <a:rPr lang="en-US" sz="2400" b="1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  <a:cs typeface="Times New Roman"/>
              </a:rPr>
              <a:t> 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  <a:cs typeface="Times New Roman"/>
              </a:rPr>
              <a:t>Electronics</a:t>
            </a:r>
            <a:r>
              <a:rPr lang="en-US" sz="2400" b="1" spc="-3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  <a:cs typeface="Times New Roman"/>
              </a:rPr>
              <a:t> 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  <a:cs typeface="Times New Roman"/>
              </a:rPr>
              <a:t>and</a:t>
            </a:r>
            <a:r>
              <a:rPr lang="en-US" sz="2400" b="1" spc="-1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  <a:cs typeface="Times New Roman"/>
              </a:rPr>
              <a:t> </a:t>
            </a:r>
            <a:r>
              <a:rPr lang="en-US" sz="2400" b="1" spc="-5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  <a:cs typeface="Times New Roman"/>
              </a:rPr>
              <a:t>Communication</a:t>
            </a:r>
            <a: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  <a:cs typeface="Times New Roman"/>
              </a:rPr>
              <a:t> Engineering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MON MILK" panose="00000500000000000000" pitchFamily="50" charset="0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37138C-978F-C6CB-6CAB-5D153676C07C}"/>
              </a:ext>
            </a:extLst>
          </p:cNvPr>
          <p:cNvSpPr txBox="1"/>
          <p:nvPr/>
        </p:nvSpPr>
        <p:spPr>
          <a:xfrm>
            <a:off x="2179073" y="3252009"/>
            <a:ext cx="6952182" cy="3060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377190" algn="ctr">
              <a:lnSpc>
                <a:spcPct val="100000"/>
              </a:lnSpc>
              <a:spcBef>
                <a:spcPts val="484"/>
              </a:spcBef>
            </a:pPr>
            <a:r>
              <a:rPr 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Under</a:t>
            </a:r>
            <a:r>
              <a:rPr lang="en-US"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 mentor of</a:t>
            </a:r>
            <a:endParaRPr lang="en-US" sz="1800" dirty="0">
              <a:latin typeface="Times New Roman"/>
              <a:cs typeface="Times New Roman"/>
            </a:endParaRPr>
          </a:p>
          <a:p>
            <a:pPr marR="377825" algn="ctr">
              <a:lnSpc>
                <a:spcPct val="100000"/>
              </a:lnSpc>
              <a:spcBef>
                <a:spcPts val="390"/>
              </a:spcBef>
            </a:pPr>
            <a:r>
              <a:rPr lang="en-US" sz="1800" b="1" spc="-60" dirty="0">
                <a:solidFill>
                  <a:srgbClr val="FFFFFF"/>
                </a:solidFill>
                <a:latin typeface="Times New Roman"/>
                <a:cs typeface="Times New Roman"/>
              </a:rPr>
              <a:t>Dr.</a:t>
            </a:r>
            <a:r>
              <a:rPr lang="en-US" sz="18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M.</a:t>
            </a:r>
            <a:r>
              <a:rPr lang="en-US"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b="1" spc="-5" dirty="0" err="1">
                <a:solidFill>
                  <a:srgbClr val="FFFFFF"/>
                </a:solidFill>
                <a:latin typeface="Times New Roman"/>
                <a:cs typeface="Times New Roman"/>
              </a:rPr>
              <a:t>Sathyakala</a:t>
            </a:r>
            <a:endParaRPr lang="en-US" sz="1800" dirty="0">
              <a:latin typeface="Times New Roman"/>
              <a:cs typeface="Times New Roman"/>
            </a:endParaRPr>
          </a:p>
          <a:p>
            <a:pPr marL="966469" marR="1346200" indent="7620" algn="ctr">
              <a:lnSpc>
                <a:spcPct val="132500"/>
              </a:lnSpc>
              <a:spcBef>
                <a:spcPts val="55"/>
              </a:spcBef>
            </a:pPr>
            <a:r>
              <a:rPr lang="en-US"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Assistant</a:t>
            </a:r>
            <a:r>
              <a:rPr lang="en-US" sz="1800" b="1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professor</a:t>
            </a:r>
            <a:r>
              <a:rPr lang="en-US" sz="180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lang="en-US" sz="1800" b="1" spc="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Dept of</a:t>
            </a:r>
            <a:r>
              <a:rPr lang="en-US" sz="180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IT </a:t>
            </a:r>
            <a:r>
              <a:rPr lang="en-US"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Department</a:t>
            </a:r>
            <a:r>
              <a:rPr lang="en-US" sz="18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lang="en-US"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Information</a:t>
            </a:r>
            <a:r>
              <a:rPr lang="en-US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Technology(IT)</a:t>
            </a:r>
            <a:endParaRPr lang="en-US" sz="18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lang="en-US"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Department</a:t>
            </a:r>
            <a:r>
              <a:rPr lang="en-US" sz="20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lang="en-US"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20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Electronics</a:t>
            </a:r>
            <a:r>
              <a:rPr lang="en-US" sz="20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lang="en-US" sz="20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Communication</a:t>
            </a:r>
            <a:r>
              <a:rPr lang="en-US" sz="20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Times New Roman"/>
                <a:cs typeface="Times New Roman"/>
              </a:rPr>
              <a:t>Engineering</a:t>
            </a:r>
            <a:endParaRPr lang="en-US" sz="2000" dirty="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  <a:spcBef>
                <a:spcPts val="965"/>
              </a:spcBef>
            </a:pPr>
            <a:r>
              <a:rPr 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Government</a:t>
            </a:r>
            <a:r>
              <a:rPr lang="en-US"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Times New Roman"/>
                <a:cs typeface="Times New Roman"/>
              </a:rPr>
              <a:t>College</a:t>
            </a:r>
            <a:r>
              <a:rPr lang="en-US"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lang="en-US" sz="1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Times New Roman"/>
                <a:cs typeface="Times New Roman"/>
              </a:rPr>
              <a:t>Engineering</a:t>
            </a:r>
            <a:endParaRPr lang="en-US" sz="1800" dirty="0">
              <a:latin typeface="Times New Roman"/>
              <a:cs typeface="Times New Roman"/>
            </a:endParaRPr>
          </a:p>
          <a:p>
            <a:pPr marL="4445" algn="ctr">
              <a:lnSpc>
                <a:spcPct val="100000"/>
              </a:lnSpc>
              <a:spcBef>
                <a:spcPts val="950"/>
              </a:spcBef>
            </a:pPr>
            <a:r>
              <a:rPr lang="en-US" sz="1800" dirty="0">
                <a:solidFill>
                  <a:srgbClr val="FFFFFF"/>
                </a:solidFill>
                <a:latin typeface="Times New Roman"/>
                <a:cs typeface="Times New Roman"/>
              </a:rPr>
              <a:t>Erode</a:t>
            </a:r>
            <a:r>
              <a:rPr 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,PO</a:t>
            </a:r>
            <a:r>
              <a:rPr lang="en-US"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Times New Roman"/>
                <a:cs typeface="Times New Roman"/>
              </a:rPr>
              <a:t>,near</a:t>
            </a:r>
            <a:r>
              <a:rPr lang="en-US" sz="18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spc="-40" dirty="0">
                <a:solidFill>
                  <a:srgbClr val="FFFFFF"/>
                </a:solidFill>
                <a:latin typeface="Times New Roman"/>
                <a:cs typeface="Times New Roman"/>
              </a:rPr>
              <a:t>Vasavi</a:t>
            </a:r>
            <a:r>
              <a:rPr lang="en-US" sz="18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College,TamilNadu-638316,</a:t>
            </a:r>
            <a:endParaRPr lang="en-US" sz="18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960"/>
              </a:spcBef>
            </a:pPr>
            <a:r>
              <a:rPr 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Affiliated</a:t>
            </a:r>
            <a:r>
              <a:rPr lang="en-US" sz="1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lang="en-US" sz="1800" spc="-1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Anna </a:t>
            </a:r>
            <a:r>
              <a:rPr lang="en-US" sz="1800" dirty="0">
                <a:solidFill>
                  <a:srgbClr val="FFFFFF"/>
                </a:solidFill>
                <a:latin typeface="Times New Roman"/>
                <a:cs typeface="Times New Roman"/>
              </a:rPr>
              <a:t>University</a:t>
            </a:r>
            <a:r>
              <a:rPr lang="en-US" sz="18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Times New Roman"/>
                <a:cs typeface="Times New Roman"/>
              </a:rPr>
              <a:t>,Chennai.</a:t>
            </a: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7E7E08-2769-56F0-6B82-6D830F198EAE}"/>
              </a:ext>
            </a:extLst>
          </p:cNvPr>
          <p:cNvSpPr txBox="1"/>
          <p:nvPr/>
        </p:nvSpPr>
        <p:spPr>
          <a:xfrm>
            <a:off x="2330246" y="2391610"/>
            <a:ext cx="6292644" cy="659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Name</a:t>
            </a:r>
            <a:r>
              <a:rPr lang="en-US"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of the</a:t>
            </a:r>
            <a:r>
              <a:rPr lang="en-US"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Student  </a:t>
            </a:r>
            <a:r>
              <a:rPr 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:     </a:t>
            </a:r>
            <a:r>
              <a:rPr lang="en-US" sz="1800" kern="100" cap="small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Muthuramalingam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B</a:t>
            </a:r>
            <a:endParaRPr lang="en-US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1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Naan </a:t>
            </a:r>
            <a:r>
              <a:rPr lang="en-US" sz="1800" b="1" dirty="0" err="1">
                <a:solidFill>
                  <a:srgbClr val="FFFFFF"/>
                </a:solidFill>
                <a:latin typeface="Times New Roman"/>
                <a:cs typeface="Times New Roman"/>
              </a:rPr>
              <a:t>Mudhalv</a:t>
            </a:r>
            <a:r>
              <a:rPr lang="en-US" sz="1800" b="1" spc="5" dirty="0" err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lang="en-US" sz="1800" b="1" dirty="0" err="1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US"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 Reg</a:t>
            </a:r>
            <a:r>
              <a:rPr lang="en-US" sz="18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en-US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lang="en-US" sz="1800" b="1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lang="en-US" sz="1800" dirty="0">
                <a:solidFill>
                  <a:srgbClr val="FFFFFF"/>
                </a:solidFill>
                <a:latin typeface="Times New Roman"/>
                <a:cs typeface="Times New Roman"/>
              </a:rPr>
              <a:t>: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au731121106034</a:t>
            </a:r>
            <a:endParaRPr lang="en-US" sz="2400" baseline="1736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2536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i="0" u="sng" dirty="0">
                <a:effectLst/>
                <a:latin typeface="LEMON MILK Bold" panose="00000800000000000000" pitchFamily="50" charset="0"/>
                <a:cs typeface="Times New Roman" panose="02020603050405020304" pitchFamily="18" charset="0"/>
              </a:rPr>
              <a:t>Real-time Monitoring and Control</a:t>
            </a:r>
            <a:r>
              <a:rPr lang="en-US" sz="3600" b="1" i="0" u="sng" dirty="0">
                <a:solidFill>
                  <a:srgbClr val="374151"/>
                </a:solidFill>
                <a:effectLst/>
                <a:latin typeface="LEMON MILK Bold" panose="00000800000000000000" pitchFamily="50" charset="0"/>
                <a:cs typeface="Times New Roman" panose="02020603050405020304" pitchFamily="18" charset="0"/>
              </a:rPr>
              <a:t>:</a:t>
            </a:r>
            <a:endParaRPr lang="en-US" sz="3600" b="1" u="sng" dirty="0">
              <a:latin typeface="LEMON MILK Bold" panose="000008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8614" y="1983094"/>
            <a:ext cx="9322775" cy="3684588"/>
          </a:xfrm>
        </p:spPr>
        <p:txBody>
          <a:bodyPr>
            <a:normAutofit/>
          </a:bodyPr>
          <a:lstStyle/>
          <a:p>
            <a:r>
              <a:rPr lang="en-US" sz="3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centralized control center equipped with real-time monitoring tools, allowing operators to respond swiftly to traffic incidents and adjust signal timings.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2B90FFA-43BF-BD49-F774-B816CB338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5430"/>
            <a:ext cx="9486246" cy="1325563"/>
          </a:xfrm>
        </p:spPr>
        <p:txBody>
          <a:bodyPr/>
          <a:lstStyle/>
          <a:p>
            <a:r>
              <a:rPr lang="en-US" sz="4000" b="1" i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 Bold" panose="00000800000000000000" pitchFamily="50" charset="0"/>
                <a:cs typeface="Times New Roman" panose="02020603050405020304" pitchFamily="18" charset="0"/>
              </a:rPr>
              <a:t>Predictive Analytics</a:t>
            </a:r>
            <a:r>
              <a:rPr lang="en-US" sz="4000" b="1" i="0" u="sng" dirty="0">
                <a:solidFill>
                  <a:srgbClr val="3741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 Bold" panose="00000800000000000000" pitchFamily="50" charset="0"/>
                <a:cs typeface="Times New Roman" panose="02020603050405020304" pitchFamily="18" charset="0"/>
              </a:rPr>
              <a:t>:</a:t>
            </a:r>
            <a:endParaRPr lang="en-US" sz="4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MON MILK Bold" panose="000008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CE495-12BB-43B2-A35A-90D4ED3F8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35504"/>
            <a:ext cx="10339811" cy="3684588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predictive analytics to forecast </a:t>
            </a:r>
          </a:p>
          <a:p>
            <a:r>
              <a:rPr lang="en-US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traffic congestion, </a:t>
            </a:r>
          </a:p>
          <a:p>
            <a:r>
              <a:rPr lang="en-US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accidents ,</a:t>
            </a:r>
          </a:p>
          <a:p>
            <a:r>
              <a:rPr lang="en-US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enabling proactive management.</a:t>
            </a:r>
          </a:p>
          <a:p>
            <a:r>
              <a:rPr lang="en-US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other issues,.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394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1719" y="136525"/>
            <a:ext cx="4987412" cy="1555115"/>
          </a:xfrm>
        </p:spPr>
        <p:txBody>
          <a:bodyPr/>
          <a:lstStyle/>
          <a:p>
            <a:r>
              <a:rPr lang="en-US" sz="3600" b="1" i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 Bold" panose="00000800000000000000" pitchFamily="50" charset="0"/>
                <a:cs typeface="Times New Roman" panose="02020603050405020304" pitchFamily="18" charset="0"/>
              </a:rPr>
              <a:t>Adaptive Signal Control</a:t>
            </a:r>
            <a:r>
              <a:rPr lang="en-US" sz="3600" b="1" i="0" dirty="0">
                <a:solidFill>
                  <a:srgbClr val="3741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 Bold" panose="00000800000000000000" pitchFamily="50" charset="0"/>
                <a:cs typeface="Times New Roman" panose="02020603050405020304" pitchFamily="18" charset="0"/>
              </a:rPr>
              <a:t>: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MON MILK Bold" panose="000008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1719" y="1051560"/>
            <a:ext cx="4987412" cy="4754880"/>
          </a:xfrm>
        </p:spPr>
        <p:txBody>
          <a:bodyPr>
            <a:normAutofit/>
          </a:bodyPr>
          <a:lstStyle/>
          <a:p>
            <a:endParaRPr lang="en-US" sz="3200" b="0" i="0" dirty="0">
              <a:solidFill>
                <a:srgbClr val="37415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 adaptive traffic signal control systems that adjust signal timings based on real-time traffic data.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Placeholder 17" descr="mountains at sunset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77" b="177"/>
          <a:stretch/>
        </p:blipFill>
        <p:spPr>
          <a:xfrm>
            <a:off x="283464" y="301752"/>
            <a:ext cx="2459736" cy="2505456"/>
          </a:xfrm>
        </p:spPr>
      </p:pic>
      <p:pic>
        <p:nvPicPr>
          <p:cNvPr id="20" name="Picture Placeholder 19" descr="mountains at sunset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209" b="209"/>
          <a:stretch/>
        </p:blipFill>
        <p:spPr>
          <a:xfrm>
            <a:off x="3044952" y="301752"/>
            <a:ext cx="2459736" cy="2505456"/>
          </a:xfrm>
        </p:spPr>
      </p:pic>
      <p:pic>
        <p:nvPicPr>
          <p:cNvPr id="22" name="Picture Placeholder 21" descr="mountains under near dusk sky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t="63" b="63"/>
          <a:stretch/>
        </p:blipFill>
        <p:spPr>
          <a:xfrm>
            <a:off x="283464" y="3108960"/>
            <a:ext cx="5221224" cy="344728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096667-72D4-75B8-C7F8-EBFB1AB0A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4952" y="301752"/>
            <a:ext cx="2459736" cy="2505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3F8E03-6400-7C65-6C08-4DEB095DE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465" y="3132110"/>
            <a:ext cx="5221224" cy="3447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6DE899-7D90-CE87-2CCE-523D52DE57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464" y="273377"/>
            <a:ext cx="2459736" cy="2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E2B90FFA-43BF-BD49-F774-B816CB338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5430"/>
            <a:ext cx="9486246" cy="1325563"/>
          </a:xfrm>
        </p:spPr>
        <p:txBody>
          <a:bodyPr/>
          <a:lstStyle/>
          <a:p>
            <a:r>
              <a:rPr lang="en-US" sz="4000" b="1" i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 Bold" panose="00000800000000000000" pitchFamily="50" charset="0"/>
                <a:cs typeface="Times New Roman" panose="02020603050405020304" pitchFamily="18" charset="0"/>
              </a:rPr>
              <a:t>User-Centered Applications</a:t>
            </a:r>
            <a:r>
              <a:rPr lang="en-US" sz="4000" b="1" i="0" u="sng" dirty="0">
                <a:solidFill>
                  <a:srgbClr val="3741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 Bold" panose="00000800000000000000" pitchFamily="50" charset="0"/>
                <a:cs typeface="Times New Roman" panose="02020603050405020304" pitchFamily="18" charset="0"/>
              </a:rPr>
              <a:t>:</a:t>
            </a:r>
            <a:endParaRPr lang="en-US" sz="4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MON MILK Bold" panose="000008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8CE495-12BB-43B2-A35A-90D4ED3F8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6094" y="1904952"/>
            <a:ext cx="10339811" cy="3684588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user-friendly mobile apps and web platforms that offer commuters real-time traffic updates, alternative routes, and public transportation information.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408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311" y="902544"/>
            <a:ext cx="9840033" cy="699298"/>
          </a:xfrm>
        </p:spPr>
        <p:txBody>
          <a:bodyPr/>
          <a:lstStyle/>
          <a:p>
            <a:pPr algn="l"/>
            <a:r>
              <a:rPr lang="en-US" sz="2800" b="0" i="0" u="sng" dirty="0">
                <a:solidFill>
                  <a:srgbClr val="FFFF00"/>
                </a:solidFill>
                <a:effectLst/>
                <a:latin typeface="LEMON MILK Bold" panose="00000800000000000000" pitchFamily="50" charset="0"/>
              </a:rPr>
              <a:t>Environmental Considerations</a:t>
            </a:r>
            <a:r>
              <a:rPr lang="en-US" sz="2800" b="0" i="0" dirty="0">
                <a:solidFill>
                  <a:srgbClr val="FFFF00"/>
                </a:solidFill>
                <a:effectLst/>
                <a:latin typeface="LEMON MILK Bold" panose="00000800000000000000" pitchFamily="50" charset="0"/>
              </a:rPr>
              <a:t>:</a:t>
            </a:r>
            <a:endParaRPr lang="en-US" sz="2800" b="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MON MILK Bold" panose="000008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311" y="1909957"/>
            <a:ext cx="10264576" cy="3038085"/>
          </a:xfrm>
        </p:spPr>
        <p:txBody>
          <a:bodyPr>
            <a:noAutofit/>
          </a:bodyPr>
          <a:lstStyle/>
          <a:p>
            <a:pPr algn="l"/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 environmental sustainability into your system, with features like optimizing traffic flow to reduce emissions and promote eco-friendly transportation options.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55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3694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i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 Bold" panose="00000800000000000000" pitchFamily="50" charset="0"/>
                <a:cs typeface="Times New Roman" panose="02020603050405020304" pitchFamily="18" charset="0"/>
              </a:rPr>
              <a:t>Performance Monitoring</a:t>
            </a:r>
            <a:r>
              <a:rPr lang="en-US" sz="4000" b="1" i="0" u="sng" dirty="0">
                <a:solidFill>
                  <a:srgbClr val="3741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 Bold" panose="00000800000000000000" pitchFamily="50" charset="0"/>
                <a:cs typeface="Times New Roman" panose="02020603050405020304" pitchFamily="18" charset="0"/>
              </a:rPr>
              <a:t>:</a:t>
            </a:r>
            <a:endParaRPr lang="en-US" sz="4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MON MILK Bold" panose="000008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55772"/>
            <a:ext cx="9322775" cy="3684588"/>
          </a:xfrm>
        </p:spPr>
        <p:txBody>
          <a:bodyPr>
            <a:normAutofit/>
          </a:bodyPr>
          <a:lstStyle/>
          <a:p>
            <a:r>
              <a:rPr lang="en-US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Continuously monitor the performance of the traffic management system and gather insights to make data-driven improvements.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378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481" y="1486388"/>
            <a:ext cx="11103153" cy="699298"/>
          </a:xfrm>
        </p:spPr>
        <p:txBody>
          <a:bodyPr/>
          <a:lstStyle/>
          <a:p>
            <a:pPr algn="l"/>
            <a:r>
              <a:rPr lang="en-US" sz="4000" i="0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 Bold" panose="00000800000000000000" pitchFamily="50" charset="0"/>
                <a:cs typeface="Times New Roman" panose="02020603050405020304" pitchFamily="18" charset="0"/>
              </a:rPr>
              <a:t>Smart Traffic Signage</a:t>
            </a:r>
            <a:r>
              <a:rPr lang="en-US" sz="400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 Bold" panose="00000800000000000000" pitchFamily="50" charset="0"/>
                <a:cs typeface="Times New Roman" panose="02020603050405020304" pitchFamily="18" charset="0"/>
              </a:rPr>
              <a:t>:</a:t>
            </a:r>
            <a:endParaRPr lang="en-US" sz="4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EMON MILK Bold" panose="000008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9481" y="2556367"/>
            <a:ext cx="10384319" cy="2544210"/>
          </a:xfrm>
        </p:spPr>
        <p:txBody>
          <a:bodyPr>
            <a:noAutofit/>
          </a:bodyPr>
          <a:lstStyle/>
          <a:p>
            <a:pPr algn="l"/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digital signage and variable message boards to provide real-time traffic information, detour routes, and safety alerts to drivers.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843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8021B-693D-58DF-E3FD-3BE78EC35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841" y="595539"/>
            <a:ext cx="5365351" cy="1382486"/>
          </a:xfrm>
        </p:spPr>
        <p:txBody>
          <a:bodyPr/>
          <a:lstStyle/>
          <a:p>
            <a:r>
              <a:rPr lang="en-US" sz="4000" b="1" i="0" u="sng" dirty="0">
                <a:solidFill>
                  <a:srgbClr val="FFFF00"/>
                </a:solidFill>
                <a:effectLst/>
                <a:latin typeface="LEMON MILK Bold" panose="00000800000000000000" pitchFamily="50" charset="0"/>
                <a:cs typeface="Times New Roman" panose="02020603050405020304" pitchFamily="18" charset="0"/>
              </a:rPr>
              <a:t>Conclusion:</a:t>
            </a:r>
            <a:br>
              <a:rPr lang="en-US" sz="4000" b="1" i="0" u="sng" dirty="0">
                <a:solidFill>
                  <a:srgbClr val="FFFF00"/>
                </a:solidFill>
                <a:effectLst/>
                <a:latin typeface="LEMON MILK Bold" panose="00000800000000000000" pitchFamily="50" charset="0"/>
                <a:cs typeface="Times New Roman" panose="02020603050405020304" pitchFamily="18" charset="0"/>
              </a:rPr>
            </a:br>
            <a:endParaRPr lang="en-US" sz="4000" dirty="0">
              <a:solidFill>
                <a:srgbClr val="FFFF00"/>
              </a:solidFill>
              <a:latin typeface="LEMON MILK Bold" panose="00000800000000000000" pitchFamily="50" charset="0"/>
              <a:cs typeface="Times New Roman" panose="02020603050405020304" pitchFamily="18" charset="0"/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3598A38C-109C-DD9A-342E-B5276AD2316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706" r="16706"/>
          <a:stretch>
            <a:fillRect/>
          </a:stretch>
        </p:blipFill>
        <p:spPr>
          <a:xfrm>
            <a:off x="677863" y="314727"/>
            <a:ext cx="1952625" cy="1952625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FE3BA9F-4299-4DFA-9236-14FA408CA7B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2092" r="12092"/>
          <a:stretch>
            <a:fillRect/>
          </a:stretch>
        </p:blipFill>
        <p:spPr>
          <a:xfrm>
            <a:off x="2619220" y="2006801"/>
            <a:ext cx="2289175" cy="2273300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299FCB0-AD89-5B4A-2735-36F67D399EB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l="4735" r="4735"/>
          <a:stretch>
            <a:fillRect/>
          </a:stretch>
        </p:blipFill>
        <p:spPr>
          <a:xfrm>
            <a:off x="341313" y="4019550"/>
            <a:ext cx="3854450" cy="283845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C0F030-FB01-E2CE-E1B5-DC09EE6E3C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94514" y="1534886"/>
            <a:ext cx="6923316" cy="5323114"/>
          </a:xfrm>
        </p:spPr>
        <p:txBody>
          <a:bodyPr>
            <a:normAutofit/>
          </a:bodyPr>
          <a:lstStyle/>
          <a:p>
            <a:pPr algn="just"/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integrating these innovative approaches into your traffic management system, you can create a more efficient, safe, and sustainable transportation infrastructure that addresses the challenges of modern urban mobility.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48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886" y="1035698"/>
            <a:ext cx="9012065" cy="725362"/>
          </a:xfrm>
        </p:spPr>
        <p:txBody>
          <a:bodyPr/>
          <a:lstStyle/>
          <a:p>
            <a:r>
              <a:rPr lang="en-US" i="0" dirty="0">
                <a:effectLst/>
                <a:latin typeface="Montserrat" panose="020F0502020204030204" pitchFamily="2" charset="0"/>
              </a:rPr>
              <a:t>Traffic Management System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>
          <a:xfrm>
            <a:off x="1366432" y="2530058"/>
            <a:ext cx="3707972" cy="3707971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49800-2931-B440-C3D2-0A2A2952F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64" y="2530058"/>
            <a:ext cx="3841406" cy="37079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56" y="2619428"/>
            <a:ext cx="6190488" cy="1179576"/>
          </a:xfrm>
        </p:spPr>
        <p:txBody>
          <a:bodyPr/>
          <a:lstStyle/>
          <a:p>
            <a:b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</a:rPr>
            </a:br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</a:rPr>
              <a:t>PHASE </a:t>
            </a:r>
            <a:r>
              <a:rPr lang="en-US" sz="4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</a:rPr>
              <a:t>2</a:t>
            </a:r>
            <a:r>
              <a:rPr lang="en-US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</a:rPr>
              <a:t>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</a:rPr>
              <a:t>: </a:t>
            </a:r>
            <a:b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</a:rPr>
            </a:b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MON MILK" panose="00000500000000000000" pitchFamily="50" charset="0"/>
              </a:rPr>
              <a:t>INNOVATION</a:t>
            </a:r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>
          <a:xfrm>
            <a:off x="7106937" y="1786818"/>
            <a:ext cx="4266960" cy="426696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A85BDB-98E0-3EFB-C0ED-FAA8D636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035" y="1786818"/>
            <a:ext cx="4273842" cy="42669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8850" y="1194713"/>
            <a:ext cx="9144000" cy="784794"/>
          </a:xfrm>
        </p:spPr>
        <p:txBody>
          <a:bodyPr/>
          <a:lstStyle/>
          <a:p>
            <a:r>
              <a:rPr lang="en-US" sz="4000" i="0" u="sng" dirty="0">
                <a:solidFill>
                  <a:srgbClr val="FFFF00"/>
                </a:solidFill>
                <a:effectLst/>
                <a:latin typeface="LEMON MILK" panose="00000500000000000000" pitchFamily="50" charset="0"/>
                <a:cs typeface="Times New Roman" panose="02020603050405020304" pitchFamily="18" charset="0"/>
              </a:rPr>
              <a:t>Designing innovation: </a:t>
            </a:r>
            <a:endParaRPr lang="en-US" sz="4000" u="sng" dirty="0">
              <a:solidFill>
                <a:srgbClr val="FFFF00"/>
              </a:solidFill>
              <a:latin typeface="LEMON MILK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79507"/>
            <a:ext cx="9144000" cy="3256384"/>
          </a:xfrm>
        </p:spPr>
        <p:txBody>
          <a:bodyPr/>
          <a:lstStyle/>
          <a:p>
            <a:pPr algn="just"/>
            <a:r>
              <a:rPr lang="en-US" sz="40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Designing innovation into a traffic management system to solve its problems requires a holistic approach that leverages cutting-edge technologies and user-centered design principles. 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1802"/>
            <a:ext cx="10515600" cy="1114395"/>
          </a:xfrm>
        </p:spPr>
        <p:txBody>
          <a:bodyPr>
            <a:noAutofit/>
          </a:bodyPr>
          <a:lstStyle/>
          <a:p>
            <a:pPr algn="ctr"/>
            <a:r>
              <a:rPr lang="en-US" sz="3200" b="1" u="sng" dirty="0">
                <a:solidFill>
                  <a:srgbClr val="374151"/>
                </a:solidFill>
                <a:latin typeface="LEMON MILK" panose="00000500000000000000" pitchFamily="50" charset="0"/>
                <a:cs typeface="Times New Roman" panose="02020603050405020304" pitchFamily="18" charset="0"/>
              </a:rPr>
              <a:t>S</a:t>
            </a:r>
            <a:r>
              <a:rPr lang="en-US" sz="3200" b="1" i="0" u="sng" dirty="0">
                <a:solidFill>
                  <a:srgbClr val="374151"/>
                </a:solidFill>
                <a:latin typeface="LEMON MILK" panose="00000500000000000000" pitchFamily="50" charset="0"/>
                <a:cs typeface="Times New Roman" panose="02020603050405020304" pitchFamily="18" charset="0"/>
              </a:rPr>
              <a:t>tep-by-step guide to integrating innovation into a </a:t>
            </a:r>
            <a:br>
              <a:rPr lang="en-US" sz="3200" b="1" i="0" u="sng" dirty="0">
                <a:solidFill>
                  <a:srgbClr val="374151"/>
                </a:solidFill>
                <a:latin typeface="LEMON MILK" panose="00000500000000000000" pitchFamily="50" charset="0"/>
                <a:cs typeface="Times New Roman" panose="02020603050405020304" pitchFamily="18" charset="0"/>
              </a:rPr>
            </a:br>
            <a:r>
              <a:rPr lang="en-US" sz="3200" b="1" i="0" u="sng" dirty="0">
                <a:solidFill>
                  <a:srgbClr val="374151"/>
                </a:solidFill>
                <a:latin typeface="LEMON MILK" panose="00000500000000000000" pitchFamily="50" charset="0"/>
                <a:cs typeface="Times New Roman" panose="02020603050405020304" pitchFamily="18" charset="0"/>
              </a:rPr>
              <a:t>traffic management system</a:t>
            </a:r>
            <a:r>
              <a:rPr lang="en-US" sz="3200" b="1" i="0" dirty="0">
                <a:solidFill>
                  <a:srgbClr val="374151"/>
                </a:solidFill>
                <a:latin typeface="LEMON MILK" panose="00000500000000000000" pitchFamily="50" charset="0"/>
                <a:cs typeface="Times New Roman" panose="02020603050405020304" pitchFamily="18" charset="0"/>
              </a:rPr>
              <a:t>:</a:t>
            </a:r>
            <a:endParaRPr lang="en-US" sz="3200" b="1" dirty="0">
              <a:latin typeface="LEMON MILK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509713"/>
          </a:xfrm>
        </p:spPr>
        <p:txBody>
          <a:bodyPr>
            <a:normAutofit/>
          </a:bodyPr>
          <a:lstStyle/>
          <a:p>
            <a:r>
              <a:rPr lang="en-US" sz="4000" i="0" u="sng" dirty="0">
                <a:effectLst/>
                <a:latin typeface="LEMON MILK" panose="00000500000000000000" pitchFamily="50" charset="0"/>
                <a:cs typeface="Times New Roman" panose="02020603050405020304" pitchFamily="18" charset="0"/>
              </a:rPr>
              <a:t>Problem Identification</a:t>
            </a:r>
            <a:r>
              <a:rPr lang="en-US" sz="4000" i="0" dirty="0">
                <a:solidFill>
                  <a:srgbClr val="374151"/>
                </a:solidFill>
                <a:effectLst/>
                <a:latin typeface="LEMON MILK" panose="00000500000000000000" pitchFamily="50" charset="0"/>
                <a:cs typeface="Times New Roman" panose="02020603050405020304" pitchFamily="18" charset="0"/>
              </a:rPr>
              <a:t>:</a:t>
            </a:r>
            <a:endParaRPr lang="en-US" sz="4000" dirty="0">
              <a:latin typeface="LEMON MILK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A6B6D-CB9A-F193-52B9-47D599516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0" i="0" dirty="0">
                <a:solidFill>
                  <a:srgbClr val="374151"/>
                </a:solidFill>
                <a:effectLst/>
                <a:latin typeface="Söhne"/>
              </a:rPr>
              <a:t>Begin by clearly defining the specific challenges within your traffic management system, such as congestion, accidents, and inefficient traffic flow.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4722" y="841248"/>
            <a:ext cx="5793814" cy="1127511"/>
          </a:xfrm>
        </p:spPr>
        <p:txBody>
          <a:bodyPr/>
          <a:lstStyle/>
          <a:p>
            <a:r>
              <a:rPr lang="en-US" sz="3200" b="1" i="0" dirty="0">
                <a:latin typeface="LEMON MILK" panose="00000500000000000000" pitchFamily="50" charset="0"/>
                <a:cs typeface="Times New Roman" panose="02020603050405020304" pitchFamily="18" charset="0"/>
              </a:rPr>
              <a:t>Smart Traffic Signage</a:t>
            </a:r>
            <a:r>
              <a:rPr lang="en-US" sz="3200" b="1" i="0" dirty="0">
                <a:solidFill>
                  <a:srgbClr val="374151"/>
                </a:solidFill>
                <a:latin typeface="LEMON MILK" panose="00000500000000000000" pitchFamily="50" charset="0"/>
                <a:cs typeface="Times New Roman" panose="02020603050405020304" pitchFamily="18" charset="0"/>
              </a:rPr>
              <a:t>:</a:t>
            </a:r>
            <a:endParaRPr lang="en-US" sz="3200" b="1" dirty="0">
              <a:latin typeface="LEMON MILK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2258007"/>
            <a:ext cx="4711774" cy="3881535"/>
          </a:xfrm>
        </p:spPr>
        <p:txBody>
          <a:bodyPr/>
          <a:lstStyle/>
          <a:p>
            <a:r>
              <a:rPr lang="en-US" sz="32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digital signage and variable message boards to provide real-time traffic information, detour routes, and safety alerts to drivers.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>
            <a:off x="283464" y="301752"/>
            <a:ext cx="5221224" cy="626364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6D434F-326E-589B-4835-EA719B2AC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" y="255453"/>
            <a:ext cx="5221224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6926705-1654-526D-A866-1C6D14376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365125"/>
            <a:ext cx="10777729" cy="1325563"/>
          </a:xfrm>
        </p:spPr>
        <p:txBody>
          <a:bodyPr/>
          <a:lstStyle/>
          <a:p>
            <a:r>
              <a:rPr lang="en-US" sz="3600" b="1" i="0" spc="-150" dirty="0">
                <a:solidFill>
                  <a:srgbClr val="FFFF00"/>
                </a:solidFill>
                <a:latin typeface="LEMON MILK Bold" panose="00000800000000000000" pitchFamily="50" charset="0"/>
                <a:cs typeface="Times New Roman" panose="02020603050405020304" pitchFamily="18" charset="0"/>
              </a:rPr>
              <a:t>Data Collection and Analysis:</a:t>
            </a:r>
            <a:endParaRPr lang="en-US" sz="3600" spc="-150" dirty="0">
              <a:solidFill>
                <a:srgbClr val="FFFF00"/>
              </a:solidFill>
              <a:latin typeface="LEMON MILK Bold" panose="000008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0231B-2364-F6CE-F052-746966BED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2264229"/>
            <a:ext cx="10771632" cy="3912734"/>
          </a:xfrm>
        </p:spPr>
        <p:txBody>
          <a:bodyPr>
            <a:normAutofit/>
          </a:bodyPr>
          <a:lstStyle/>
          <a:p>
            <a:r>
              <a:rPr lang="en-US" sz="4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advanced data collection methods, including sensors, cameras, and GPS systems, to gather real-time traffic data and historical patterns.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509713"/>
          </a:xfrm>
        </p:spPr>
        <p:txBody>
          <a:bodyPr>
            <a:normAutofit/>
          </a:bodyPr>
          <a:lstStyle/>
          <a:p>
            <a:r>
              <a:rPr lang="en-US" sz="4000" b="1" i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Innovative Technologies</a:t>
            </a:r>
            <a:r>
              <a:rPr lang="en-US" b="0" i="0" u="sng" dirty="0">
                <a:solidFill>
                  <a:srgbClr val="374151"/>
                </a:solidFill>
                <a:effectLst/>
                <a:latin typeface="Söhne"/>
              </a:rPr>
              <a:t>:</a:t>
            </a:r>
            <a:endParaRPr lang="en-US" u="sng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D8DA9DAA-006C-4F4B-980E-E3DF019B24E2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5" name="Content Placeholder 6" descr="timeline SmartArt Graphic">
            <a:extLst>
              <a:ext uri="{FF2B5EF4-FFF2-40B4-BE49-F238E27FC236}">
                <a16:creationId xmlns:a16="http://schemas.microsoft.com/office/drawing/2014/main" id="{8FE5A6CA-34D3-CFCF-92FA-26EEEAD093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6064313"/>
              </p:ext>
            </p:extLst>
          </p:nvPr>
        </p:nvGraphicFramePr>
        <p:xfrm>
          <a:off x="838200" y="2746375"/>
          <a:ext cx="10515600" cy="3975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960CE50-59FF-AC54-2B51-FA4AC1FC956F}"/>
              </a:ext>
            </a:extLst>
          </p:cNvPr>
          <p:cNvSpPr txBox="1"/>
          <p:nvPr/>
        </p:nvSpPr>
        <p:spPr>
          <a:xfrm>
            <a:off x="838200" y="1600885"/>
            <a:ext cx="81191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3741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Explore the latest technologies that can transform traffic management</a:t>
            </a:r>
            <a:r>
              <a:rPr lang="en-US" sz="2400" b="1" i="0" dirty="0">
                <a:solidFill>
                  <a:srgbClr val="37415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EF_V6" id="{B99EEC42-D414-4987-8414-5C338F56E426}" vid="{1FF68F6C-85E3-4376-BFA9-1F6778914A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9275799-781E-48CE-9F54-0C35EC7B47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6331494-2B4C-4D3C-A5D2-BA1DC99CD2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69D2E8-20DE-4F32-923E-07859F820D7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Galaxy presentation</Template>
  <TotalTime>383</TotalTime>
  <Words>504</Words>
  <Application>Microsoft Office PowerPoint</Application>
  <PresentationFormat>Widescreen</PresentationFormat>
  <Paragraphs>63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LEMON MILK</vt:lpstr>
      <vt:lpstr>LEMON MILK Bold</vt:lpstr>
      <vt:lpstr>Montserrat</vt:lpstr>
      <vt:lpstr>Söhne</vt:lpstr>
      <vt:lpstr>Times New Roman</vt:lpstr>
      <vt:lpstr>Univers</vt:lpstr>
      <vt:lpstr>GradientUnivers</vt:lpstr>
      <vt:lpstr>GOVERNMENT COLLEGE OF ENGINEERING,ERODE</vt:lpstr>
      <vt:lpstr>Traffic Management System</vt:lpstr>
      <vt:lpstr> PHASE 2 :  INNOVATION</vt:lpstr>
      <vt:lpstr>Designing innovation: </vt:lpstr>
      <vt:lpstr>Step-by-step guide to integrating innovation into a  traffic management system:</vt:lpstr>
      <vt:lpstr>Problem Identification:</vt:lpstr>
      <vt:lpstr>Smart Traffic Signage:</vt:lpstr>
      <vt:lpstr>Data Collection and Analysis:</vt:lpstr>
      <vt:lpstr>Innovative Technologies:</vt:lpstr>
      <vt:lpstr>Real-time Monitoring and Control:</vt:lpstr>
      <vt:lpstr>Predictive Analytics:</vt:lpstr>
      <vt:lpstr>Adaptive Signal Control:</vt:lpstr>
      <vt:lpstr>User-Centered Applications:</vt:lpstr>
      <vt:lpstr>Environmental Considerations:</vt:lpstr>
      <vt:lpstr>Performance Monitoring:</vt:lpstr>
      <vt:lpstr>Smart Traffic Signage:</vt:lpstr>
      <vt:lpstr>Conclusion: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GOVERNMENT COLLEGE OF ENGINEERING,ERODE</dc:title>
  <dc:creator>Mathiyarasu A</dc:creator>
  <cp:lastModifiedBy>Ivan Enginner</cp:lastModifiedBy>
  <cp:revision>9</cp:revision>
  <dcterms:created xsi:type="dcterms:W3CDTF">2023-10-07T15:04:52Z</dcterms:created>
  <dcterms:modified xsi:type="dcterms:W3CDTF">2023-10-11T09:33:02Z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